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62" r:id="rId5"/>
    <p:sldId id="264" r:id="rId6"/>
    <p:sldId id="259" r:id="rId7"/>
    <p:sldId id="263" r:id="rId8"/>
    <p:sldId id="261" r:id="rId9"/>
    <p:sldId id="26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6327"/>
  </p:normalViewPr>
  <p:slideViewPr>
    <p:cSldViewPr snapToGrid="0">
      <p:cViewPr varScale="1">
        <p:scale>
          <a:sx n="136" d="100"/>
          <a:sy n="136" d="100"/>
        </p:scale>
        <p:origin x="216"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2/23/23</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676497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2/23/23</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2966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2/23/23</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1234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2/23/23</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1180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2/23/23</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82154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2/23/23</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4165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2/23/23</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5602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2/23/23</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32676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2/23/23</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31305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2/23/23</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49104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2/23/23</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43072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cap="none" spc="0" baseline="0">
                <a:solidFill>
                  <a:schemeClr val="tx1">
                    <a:tint val="75000"/>
                  </a:schemeClr>
                </a:solidFill>
                <a:latin typeface="+mn-lt"/>
              </a:defRPr>
            </a:lvl1pPr>
          </a:lstStyle>
          <a:p>
            <a:fld id="{82EDB8D0-98ED-4B86-9D5F-E61ADC70144D}" type="datetimeFigureOut">
              <a:rPr lang="en-US" smtClean="0"/>
              <a:pPr/>
              <a:t>2/23/23</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1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181158038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An airplane wing in the sky&#10;&#10;Description automatically generated with medium confidence">
            <a:extLst>
              <a:ext uri="{FF2B5EF4-FFF2-40B4-BE49-F238E27FC236}">
                <a16:creationId xmlns:a16="http://schemas.microsoft.com/office/drawing/2014/main" id="{141AAAA7-F3A4-02EC-00A8-CB1EB69F5BC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58"/>
          <a:stretch/>
        </p:blipFill>
        <p:spPr>
          <a:xfrm>
            <a:off x="20" y="10"/>
            <a:ext cx="12188932" cy="6857990"/>
          </a:xfrm>
          <a:prstGeom prst="rect">
            <a:avLst/>
          </a:prstGeom>
        </p:spPr>
      </p:pic>
      <p:sp>
        <p:nvSpPr>
          <p:cNvPr id="11" name="Rectangle 10">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ECCD32-333A-3B0C-97D5-B58B5E4077A0}"/>
              </a:ext>
            </a:extLst>
          </p:cNvPr>
          <p:cNvSpPr>
            <a:spLocks noGrp="1"/>
          </p:cNvSpPr>
          <p:nvPr>
            <p:ph type="ctrTitle"/>
          </p:nvPr>
        </p:nvSpPr>
        <p:spPr>
          <a:xfrm>
            <a:off x="1524000" y="4416721"/>
            <a:ext cx="9144000" cy="1152663"/>
          </a:xfrm>
        </p:spPr>
        <p:txBody>
          <a:bodyPr>
            <a:normAutofit/>
          </a:bodyPr>
          <a:lstStyle/>
          <a:p>
            <a:r>
              <a:rPr lang="en-US" sz="4800">
                <a:solidFill>
                  <a:schemeClr val="bg1"/>
                </a:solidFill>
              </a:rPr>
              <a:t>Flight Delays Prediction</a:t>
            </a:r>
          </a:p>
        </p:txBody>
      </p:sp>
      <p:sp>
        <p:nvSpPr>
          <p:cNvPr id="3" name="Subtitle 2">
            <a:extLst>
              <a:ext uri="{FF2B5EF4-FFF2-40B4-BE49-F238E27FC236}">
                <a16:creationId xmlns:a16="http://schemas.microsoft.com/office/drawing/2014/main" id="{FCD4FDC6-CE83-D855-B510-06DA8A940355}"/>
              </a:ext>
            </a:extLst>
          </p:cNvPr>
          <p:cNvSpPr>
            <a:spLocks noGrp="1"/>
          </p:cNvSpPr>
          <p:nvPr>
            <p:ph type="subTitle" idx="1"/>
          </p:nvPr>
        </p:nvSpPr>
        <p:spPr>
          <a:xfrm>
            <a:off x="1524000" y="5636465"/>
            <a:ext cx="9144000" cy="646785"/>
          </a:xfrm>
        </p:spPr>
        <p:txBody>
          <a:bodyPr>
            <a:normAutofit/>
          </a:bodyPr>
          <a:lstStyle/>
          <a:p>
            <a:r>
              <a:rPr lang="en-US">
                <a:solidFill>
                  <a:schemeClr val="bg1"/>
                </a:solidFill>
              </a:rPr>
              <a:t>By Rafaela and Zara</a:t>
            </a:r>
          </a:p>
        </p:txBody>
      </p:sp>
    </p:spTree>
    <p:extLst>
      <p:ext uri="{BB962C8B-B14F-4D97-AF65-F5344CB8AC3E}">
        <p14:creationId xmlns:p14="http://schemas.microsoft.com/office/powerpoint/2010/main" val="301342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7BB7D-E685-5EA0-CFFD-214BF8708C07}"/>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A6BE6237-CEA0-C287-7B3C-3B8AD62BF0DD}"/>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59C40D4-E831-17A9-7E7A-72ED34E6F762}"/>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4117030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16DCA-6989-E272-7E26-D69D224D158E}"/>
              </a:ext>
            </a:extLst>
          </p:cNvPr>
          <p:cNvSpPr>
            <a:spLocks noGrp="1"/>
          </p:cNvSpPr>
          <p:nvPr>
            <p:ph type="title"/>
          </p:nvPr>
        </p:nvSpPr>
        <p:spPr/>
        <p:txBody>
          <a:bodyPr/>
          <a:lstStyle/>
          <a:p>
            <a:r>
              <a:rPr lang="en-US" dirty="0"/>
              <a:t>EDA</a:t>
            </a:r>
          </a:p>
        </p:txBody>
      </p:sp>
      <p:sp>
        <p:nvSpPr>
          <p:cNvPr id="3" name="Content Placeholder 2">
            <a:extLst>
              <a:ext uri="{FF2B5EF4-FFF2-40B4-BE49-F238E27FC236}">
                <a16:creationId xmlns:a16="http://schemas.microsoft.com/office/drawing/2014/main" id="{FB4F4E75-9145-AD67-E53A-77B6643C9111}"/>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16F415B-D6B2-B54B-6F45-2FAF99364E00}"/>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9545209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1EE75-6F6D-F05E-CF13-0239A852E3D2}"/>
              </a:ext>
            </a:extLst>
          </p:cNvPr>
          <p:cNvSpPr>
            <a:spLocks noGrp="1"/>
          </p:cNvSpPr>
          <p:nvPr>
            <p:ph type="title"/>
          </p:nvPr>
        </p:nvSpPr>
        <p:spPr/>
        <p:txBody>
          <a:bodyPr/>
          <a:lstStyle/>
          <a:p>
            <a:r>
              <a:rPr lang="en-US" dirty="0"/>
              <a:t>Feature Engineering Process</a:t>
            </a:r>
          </a:p>
        </p:txBody>
      </p:sp>
      <p:sp>
        <p:nvSpPr>
          <p:cNvPr id="7" name="Content Placeholder 6">
            <a:extLst>
              <a:ext uri="{FF2B5EF4-FFF2-40B4-BE49-F238E27FC236}">
                <a16:creationId xmlns:a16="http://schemas.microsoft.com/office/drawing/2014/main" id="{B3F5DFD6-F62A-39C4-B6CC-6505BFB9E581}"/>
              </a:ext>
            </a:extLst>
          </p:cNvPr>
          <p:cNvSpPr>
            <a:spLocks noGrp="1"/>
          </p:cNvSpPr>
          <p:nvPr>
            <p:ph sz="half" idx="1"/>
          </p:nvPr>
        </p:nvSpPr>
        <p:spPr/>
        <p:txBody>
          <a:bodyPr/>
          <a:lstStyle/>
          <a:p>
            <a:endParaRPr lang="en-US"/>
          </a:p>
        </p:txBody>
      </p:sp>
      <p:sp>
        <p:nvSpPr>
          <p:cNvPr id="4" name="Text Placeholder 3">
            <a:extLst>
              <a:ext uri="{FF2B5EF4-FFF2-40B4-BE49-F238E27FC236}">
                <a16:creationId xmlns:a16="http://schemas.microsoft.com/office/drawing/2014/main" id="{C0A59E7A-1BEE-3950-0D96-F1C5005C8E89}"/>
              </a:ext>
            </a:extLst>
          </p:cNvPr>
          <p:cNvSpPr>
            <a:spLocks noGrp="1"/>
          </p:cNvSpPr>
          <p:nvPr>
            <p:ph sz="half" idx="2"/>
          </p:nvPr>
        </p:nvSpPr>
        <p:spPr/>
        <p:txBody>
          <a:bodyPr>
            <a:noAutofit/>
          </a:bodyPr>
          <a:lstStyle/>
          <a:p>
            <a:pPr algn="just"/>
            <a:r>
              <a:rPr lang="en-CA" sz="1050" b="0" i="0" dirty="0">
                <a:effectLst/>
              </a:rPr>
              <a:t>There are several factors that can contribute to flight delays, and the reasons for delays can vary depending on the time of year, location, and other factors.  </a:t>
            </a:r>
          </a:p>
          <a:p>
            <a:pPr algn="just"/>
            <a:r>
              <a:rPr lang="en-CA" sz="1050" b="0" i="0" dirty="0">
                <a:effectLst/>
              </a:rPr>
              <a:t>Most of the people believe that is due to the weather? Is there right? Is mostly about the weather?</a:t>
            </a:r>
          </a:p>
        </p:txBody>
      </p:sp>
    </p:spTree>
    <p:extLst>
      <p:ext uri="{BB962C8B-B14F-4D97-AF65-F5344CB8AC3E}">
        <p14:creationId xmlns:p14="http://schemas.microsoft.com/office/powerpoint/2010/main" val="9441367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1EE75-6F6D-F05E-CF13-0239A852E3D2}"/>
              </a:ext>
            </a:extLst>
          </p:cNvPr>
          <p:cNvSpPr>
            <a:spLocks noGrp="1"/>
          </p:cNvSpPr>
          <p:nvPr>
            <p:ph type="title"/>
          </p:nvPr>
        </p:nvSpPr>
        <p:spPr/>
        <p:txBody>
          <a:bodyPr/>
          <a:lstStyle/>
          <a:p>
            <a:r>
              <a:rPr lang="en-US" dirty="0"/>
              <a:t>Feature Engineering Process</a:t>
            </a:r>
          </a:p>
        </p:txBody>
      </p:sp>
      <p:sp>
        <p:nvSpPr>
          <p:cNvPr id="7" name="Content Placeholder 6">
            <a:extLst>
              <a:ext uri="{FF2B5EF4-FFF2-40B4-BE49-F238E27FC236}">
                <a16:creationId xmlns:a16="http://schemas.microsoft.com/office/drawing/2014/main" id="{B3F5DFD6-F62A-39C4-B6CC-6505BFB9E581}"/>
              </a:ext>
            </a:extLst>
          </p:cNvPr>
          <p:cNvSpPr>
            <a:spLocks noGrp="1"/>
          </p:cNvSpPr>
          <p:nvPr>
            <p:ph sz="half" idx="1"/>
          </p:nvPr>
        </p:nvSpPr>
        <p:spPr/>
        <p:txBody>
          <a:bodyPr/>
          <a:lstStyle/>
          <a:p>
            <a:endParaRPr lang="en-US"/>
          </a:p>
        </p:txBody>
      </p:sp>
      <p:sp>
        <p:nvSpPr>
          <p:cNvPr id="4" name="Text Placeholder 3">
            <a:extLst>
              <a:ext uri="{FF2B5EF4-FFF2-40B4-BE49-F238E27FC236}">
                <a16:creationId xmlns:a16="http://schemas.microsoft.com/office/drawing/2014/main" id="{C0A59E7A-1BEE-3950-0D96-F1C5005C8E89}"/>
              </a:ext>
            </a:extLst>
          </p:cNvPr>
          <p:cNvSpPr>
            <a:spLocks noGrp="1"/>
          </p:cNvSpPr>
          <p:nvPr>
            <p:ph sz="half" idx="2"/>
          </p:nvPr>
        </p:nvSpPr>
        <p:spPr/>
        <p:txBody>
          <a:bodyPr>
            <a:noAutofit/>
          </a:bodyPr>
          <a:lstStyle/>
          <a:p>
            <a:pPr algn="just">
              <a:lnSpc>
                <a:spcPct val="170000"/>
              </a:lnSpc>
            </a:pPr>
            <a:r>
              <a:rPr lang="en-US" sz="1200" dirty="0"/>
              <a:t>Seasonality: Depending on the time of year, there may be seasonal patterns in flight delays. For example, the holiday season can be a busy time for travel, and delays may be more common during this time. Plotting the distribution of delays by month or quarter could help identify any seasonal trends.</a:t>
            </a:r>
          </a:p>
          <a:p>
            <a:pPr algn="just">
              <a:lnSpc>
                <a:spcPct val="170000"/>
              </a:lnSpc>
            </a:pPr>
            <a:r>
              <a:rPr lang="en-US" sz="1200" dirty="0"/>
              <a:t>Day of Week: Flight delays can also vary by day of the week, with some days experiencing more delays than others. For example, weekdays may have more delays due to the high volume of business travelers, while weekends may have fewer delays due to less congestion at airports. Plotting the distribution of delays by day of the week could help identify any weekly trends.</a:t>
            </a:r>
          </a:p>
        </p:txBody>
      </p:sp>
    </p:spTree>
    <p:extLst>
      <p:ext uri="{BB962C8B-B14F-4D97-AF65-F5344CB8AC3E}">
        <p14:creationId xmlns:p14="http://schemas.microsoft.com/office/powerpoint/2010/main" val="1584825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1EE75-6F6D-F05E-CF13-0239A852E3D2}"/>
              </a:ext>
            </a:extLst>
          </p:cNvPr>
          <p:cNvSpPr>
            <a:spLocks noGrp="1"/>
          </p:cNvSpPr>
          <p:nvPr>
            <p:ph type="title"/>
          </p:nvPr>
        </p:nvSpPr>
        <p:spPr/>
        <p:txBody>
          <a:bodyPr/>
          <a:lstStyle/>
          <a:p>
            <a:r>
              <a:rPr lang="en-US" dirty="0"/>
              <a:t>Feature Engineering Process</a:t>
            </a:r>
          </a:p>
        </p:txBody>
      </p:sp>
      <p:sp>
        <p:nvSpPr>
          <p:cNvPr id="7" name="Content Placeholder 6">
            <a:extLst>
              <a:ext uri="{FF2B5EF4-FFF2-40B4-BE49-F238E27FC236}">
                <a16:creationId xmlns:a16="http://schemas.microsoft.com/office/drawing/2014/main" id="{B3F5DFD6-F62A-39C4-B6CC-6505BFB9E581}"/>
              </a:ext>
            </a:extLst>
          </p:cNvPr>
          <p:cNvSpPr>
            <a:spLocks noGrp="1"/>
          </p:cNvSpPr>
          <p:nvPr>
            <p:ph sz="half" idx="1"/>
          </p:nvPr>
        </p:nvSpPr>
        <p:spPr/>
        <p:txBody>
          <a:bodyPr/>
          <a:lstStyle/>
          <a:p>
            <a:endParaRPr lang="en-US"/>
          </a:p>
        </p:txBody>
      </p:sp>
      <p:sp>
        <p:nvSpPr>
          <p:cNvPr id="4" name="Text Placeholder 3">
            <a:extLst>
              <a:ext uri="{FF2B5EF4-FFF2-40B4-BE49-F238E27FC236}">
                <a16:creationId xmlns:a16="http://schemas.microsoft.com/office/drawing/2014/main" id="{C0A59E7A-1BEE-3950-0D96-F1C5005C8E89}"/>
              </a:ext>
            </a:extLst>
          </p:cNvPr>
          <p:cNvSpPr>
            <a:spLocks noGrp="1"/>
          </p:cNvSpPr>
          <p:nvPr>
            <p:ph sz="half" idx="2"/>
          </p:nvPr>
        </p:nvSpPr>
        <p:spPr/>
        <p:txBody>
          <a:bodyPr>
            <a:noAutofit/>
          </a:bodyPr>
          <a:lstStyle/>
          <a:p>
            <a:pPr algn="just"/>
            <a:r>
              <a:rPr lang="en-CA" sz="1200" b="0" i="0" dirty="0">
                <a:effectLst/>
              </a:rPr>
              <a:t>However, there are a few common reasons why June and July tend to be the months with the biggest flight delays:</a:t>
            </a:r>
          </a:p>
          <a:p>
            <a:pPr algn="just">
              <a:buFont typeface="+mj-lt"/>
              <a:buAutoNum type="arabicPeriod"/>
            </a:pPr>
            <a:r>
              <a:rPr lang="en-CA" sz="1200" b="0" i="0" dirty="0">
                <a:effectLst/>
              </a:rPr>
              <a:t>Weather: June and July are peak summer months in many parts of the world, which means there is a higher likelihood of severe weather conditions that can disrupt flights. Thunderstorms, hurricanes, and other weather events can cause delays and cancellations.</a:t>
            </a:r>
          </a:p>
          <a:p>
            <a:pPr algn="just">
              <a:buFont typeface="+mj-lt"/>
              <a:buAutoNum type="arabicPeriod"/>
            </a:pPr>
            <a:r>
              <a:rPr lang="en-CA" sz="1200" b="0" i="0" dirty="0">
                <a:effectLst/>
              </a:rPr>
              <a:t>Increased demand: Summer is a popular time for travel, with many people taking vacations and visiting family and friends. This increased demand for flights can lead to overbooking and congestion at airports, which can cause delays.</a:t>
            </a:r>
          </a:p>
          <a:p>
            <a:pPr algn="just">
              <a:buFont typeface="+mj-lt"/>
              <a:buAutoNum type="arabicPeriod"/>
            </a:pPr>
            <a:r>
              <a:rPr lang="en-CA" sz="1200" b="0" i="0" dirty="0">
                <a:effectLst/>
              </a:rPr>
              <a:t>Maintenance issues: Airlines often schedule maintenance work on their planes during the slower winter months. As summer approaches and the number of flights increases, airlines may experience more mechanical issues with their planes, which can cause delays.</a:t>
            </a:r>
          </a:p>
          <a:p>
            <a:pPr algn="just">
              <a:buFont typeface="+mj-lt"/>
              <a:buAutoNum type="arabicPeriod"/>
            </a:pPr>
            <a:r>
              <a:rPr lang="en-CA" sz="1200" b="0" i="0" dirty="0">
                <a:effectLst/>
              </a:rPr>
              <a:t>Air traffic congestion: With more people traveling during the summer months, there can be a higher volume of air traffic, which can lead to congestion at airports and delays in takeoff and landing times</a:t>
            </a:r>
          </a:p>
        </p:txBody>
      </p:sp>
    </p:spTree>
    <p:extLst>
      <p:ext uri="{BB962C8B-B14F-4D97-AF65-F5344CB8AC3E}">
        <p14:creationId xmlns:p14="http://schemas.microsoft.com/office/powerpoint/2010/main" val="91584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1EE75-6F6D-F05E-CF13-0239A852E3D2}"/>
              </a:ext>
            </a:extLst>
          </p:cNvPr>
          <p:cNvSpPr>
            <a:spLocks noGrp="1"/>
          </p:cNvSpPr>
          <p:nvPr>
            <p:ph type="title"/>
          </p:nvPr>
        </p:nvSpPr>
        <p:spPr/>
        <p:txBody>
          <a:bodyPr/>
          <a:lstStyle/>
          <a:p>
            <a:r>
              <a:rPr lang="en-US" dirty="0"/>
              <a:t>Feature Engineering Process</a:t>
            </a:r>
          </a:p>
        </p:txBody>
      </p:sp>
      <p:sp>
        <p:nvSpPr>
          <p:cNvPr id="7" name="Content Placeholder 6">
            <a:extLst>
              <a:ext uri="{FF2B5EF4-FFF2-40B4-BE49-F238E27FC236}">
                <a16:creationId xmlns:a16="http://schemas.microsoft.com/office/drawing/2014/main" id="{B3F5DFD6-F62A-39C4-B6CC-6505BFB9E581}"/>
              </a:ext>
            </a:extLst>
          </p:cNvPr>
          <p:cNvSpPr>
            <a:spLocks noGrp="1"/>
          </p:cNvSpPr>
          <p:nvPr>
            <p:ph sz="half" idx="1"/>
          </p:nvPr>
        </p:nvSpPr>
        <p:spPr/>
        <p:txBody>
          <a:bodyPr/>
          <a:lstStyle/>
          <a:p>
            <a:endParaRPr lang="en-US"/>
          </a:p>
        </p:txBody>
      </p:sp>
      <p:sp>
        <p:nvSpPr>
          <p:cNvPr id="4" name="Text Placeholder 3">
            <a:extLst>
              <a:ext uri="{FF2B5EF4-FFF2-40B4-BE49-F238E27FC236}">
                <a16:creationId xmlns:a16="http://schemas.microsoft.com/office/drawing/2014/main" id="{C0A59E7A-1BEE-3950-0D96-F1C5005C8E89}"/>
              </a:ext>
            </a:extLst>
          </p:cNvPr>
          <p:cNvSpPr>
            <a:spLocks noGrp="1"/>
          </p:cNvSpPr>
          <p:nvPr>
            <p:ph sz="half" idx="2"/>
          </p:nvPr>
        </p:nvSpPr>
        <p:spPr/>
        <p:txBody>
          <a:bodyPr>
            <a:noAutofit/>
          </a:bodyPr>
          <a:lstStyle/>
          <a:p>
            <a:pPr algn="just">
              <a:lnSpc>
                <a:spcPct val="170000"/>
              </a:lnSpc>
            </a:pPr>
            <a:r>
              <a:rPr lang="en-CA" sz="1200" b="0" i="0" dirty="0">
                <a:effectLst/>
              </a:rPr>
              <a:t>Overall, while there may not be one single reason why June and July tend to be the months with the biggest flight delays, the combination of increased demand, weather-related disruptions, and other factors can all contribute to delays during these months.</a:t>
            </a:r>
          </a:p>
          <a:p>
            <a:pPr algn="just">
              <a:lnSpc>
                <a:spcPct val="170000"/>
              </a:lnSpc>
            </a:pPr>
            <a:endParaRPr lang="en-US" sz="1200" dirty="0"/>
          </a:p>
        </p:txBody>
      </p:sp>
    </p:spTree>
    <p:extLst>
      <p:ext uri="{BB962C8B-B14F-4D97-AF65-F5344CB8AC3E}">
        <p14:creationId xmlns:p14="http://schemas.microsoft.com/office/powerpoint/2010/main" val="395286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33AD4-AD86-B8B1-39FE-D0192A570DD0}"/>
              </a:ext>
            </a:extLst>
          </p:cNvPr>
          <p:cNvSpPr>
            <a:spLocks noGrp="1"/>
          </p:cNvSpPr>
          <p:nvPr>
            <p:ph type="title"/>
          </p:nvPr>
        </p:nvSpPr>
        <p:spPr/>
        <p:txBody>
          <a:bodyPr/>
          <a:lstStyle/>
          <a:p>
            <a:r>
              <a:rPr lang="en-US" dirty="0"/>
              <a:t>Modelling</a:t>
            </a:r>
          </a:p>
        </p:txBody>
      </p:sp>
      <p:sp>
        <p:nvSpPr>
          <p:cNvPr id="3" name="Text Placeholder 2">
            <a:extLst>
              <a:ext uri="{FF2B5EF4-FFF2-40B4-BE49-F238E27FC236}">
                <a16:creationId xmlns:a16="http://schemas.microsoft.com/office/drawing/2014/main" id="{5486AC88-0B8D-1B1D-869F-CDA984170C1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2713314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5181E-0DF7-EE7D-F132-EC2E4985E787}"/>
              </a:ext>
            </a:extLst>
          </p:cNvPr>
          <p:cNvSpPr>
            <a:spLocks noGrp="1"/>
          </p:cNvSpPr>
          <p:nvPr>
            <p:ph type="title"/>
          </p:nvPr>
        </p:nvSpPr>
        <p:spPr/>
        <p:txBody>
          <a:bodyPr/>
          <a:lstStyle/>
          <a:p>
            <a:r>
              <a:rPr lang="en-US" dirty="0"/>
              <a:t>Machine Learning Model</a:t>
            </a:r>
          </a:p>
        </p:txBody>
      </p:sp>
      <p:sp>
        <p:nvSpPr>
          <p:cNvPr id="3" name="Content Placeholder 2">
            <a:extLst>
              <a:ext uri="{FF2B5EF4-FFF2-40B4-BE49-F238E27FC236}">
                <a16:creationId xmlns:a16="http://schemas.microsoft.com/office/drawing/2014/main" id="{365A8D6E-A148-F164-2136-AD5BDE98F853}"/>
              </a:ext>
            </a:extLst>
          </p:cNvPr>
          <p:cNvSpPr>
            <a:spLocks noGrp="1"/>
          </p:cNvSpPr>
          <p:nvPr>
            <p:ph idx="1"/>
          </p:nvPr>
        </p:nvSpPr>
        <p:spPr/>
        <p:txBody>
          <a:bodyPr/>
          <a:lstStyle/>
          <a:p>
            <a:endParaRPr lang="en-US"/>
          </a:p>
        </p:txBody>
      </p:sp>
      <p:sp>
        <p:nvSpPr>
          <p:cNvPr id="4" name="Text Placeholder 3">
            <a:extLst>
              <a:ext uri="{FF2B5EF4-FFF2-40B4-BE49-F238E27FC236}">
                <a16:creationId xmlns:a16="http://schemas.microsoft.com/office/drawing/2014/main" id="{CA311832-66C9-167E-5840-73F40410DC7C}"/>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54739051"/>
      </p:ext>
    </p:extLst>
  </p:cSld>
  <p:clrMapOvr>
    <a:masterClrMapping/>
  </p:clrMapOvr>
</p:sld>
</file>

<file path=ppt/theme/theme1.xml><?xml version="1.0" encoding="utf-8"?>
<a:theme xmlns:a="http://schemas.openxmlformats.org/drawingml/2006/main" name="ShapesVTI">
  <a:themeElements>
    <a:clrScheme name="Office">
      <a:dk1>
        <a:srgbClr val="000000"/>
      </a:dk1>
      <a:lt1>
        <a:srgbClr val="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otalTime>36</TotalTime>
  <Words>442</Words>
  <Application>Microsoft Macintosh PowerPoint</Application>
  <PresentationFormat>Widescreen</PresentationFormat>
  <Paragraphs>20</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Century Gothic</vt:lpstr>
      <vt:lpstr>ShapesVTI</vt:lpstr>
      <vt:lpstr>Flight Delays Prediction</vt:lpstr>
      <vt:lpstr>Introduction</vt:lpstr>
      <vt:lpstr>EDA</vt:lpstr>
      <vt:lpstr>Feature Engineering Process</vt:lpstr>
      <vt:lpstr>Feature Engineering Process</vt:lpstr>
      <vt:lpstr>Feature Engineering Process</vt:lpstr>
      <vt:lpstr>Feature Engineering Process</vt:lpstr>
      <vt:lpstr>Modelling</vt:lpstr>
      <vt:lpstr>Machine Learning Model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Flight Delays Prediction</dc:title>
  <dc:creator>Rafaela Cordeiro</dc:creator>
  <cp:lastModifiedBy>Rafaela Cordeiro</cp:lastModifiedBy>
  <cp:revision>5</cp:revision>
  <dcterms:created xsi:type="dcterms:W3CDTF">2023-02-22T07:21:26Z</dcterms:created>
  <dcterms:modified xsi:type="dcterms:W3CDTF">2023-02-24T00:37:56Z</dcterms:modified>
</cp:coreProperties>
</file>

<file path=docProps/thumbnail.jpeg>
</file>